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72" r:id="rId11"/>
    <p:sldId id="273" r:id="rId12"/>
    <p:sldId id="262" r:id="rId13"/>
    <p:sldId id="270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35B6125-E4F3-4E88-AF7F-3CCAF4B2C319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AFAA1E3-8BBC-4237-9732-2CBD7A5F1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265030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Даны устройства ПК (картинки), надо поставить в соответствие название устройства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6064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Работа по карточкам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Самопроверка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Критерии для самопроверки:</a:t>
            </a:r>
          </a:p>
          <a:p>
            <a:r>
              <a:rPr lang="ru-RU" dirty="0"/>
              <a:t>8-9 правильных ответов – «5»</a:t>
            </a:r>
          </a:p>
          <a:p>
            <a:r>
              <a:rPr lang="ru-RU" dirty="0"/>
              <a:t>6-7 – «4»</a:t>
            </a:r>
          </a:p>
          <a:p>
            <a:r>
              <a:rPr lang="ru-RU" dirty="0"/>
              <a:t>5 – «3»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Безымянный.png"/>
          <p:cNvPicPr>
            <a:picLocks noChangeAspect="1"/>
          </p:cNvPicPr>
          <p:nvPr/>
        </p:nvPicPr>
        <p:blipFill>
          <a:blip r:embed="rId2" cstate="print"/>
          <a:srcRect r="42402"/>
          <a:stretch>
            <a:fillRect/>
          </a:stretch>
        </p:blipFill>
        <p:spPr>
          <a:xfrm>
            <a:off x="3143240" y="-183351"/>
            <a:ext cx="3152962" cy="70413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Тема урока: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539552" y="1484784"/>
            <a:ext cx="7992888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latin typeface="Arial Black"/>
              </a:rPr>
              <a:t>Программное обеспечение компьютера. </a:t>
            </a:r>
            <a:endParaRPr lang="ru-RU" sz="36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accent1">
                  <a:lumMod val="50000"/>
                </a:schemeClr>
              </a:solidFill>
              <a:latin typeface="Arial Black"/>
            </a:endParaRPr>
          </a:p>
        </p:txBody>
      </p:sp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611560" y="3356992"/>
            <a:ext cx="7920880" cy="1008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latin typeface="Arial Black"/>
              </a:rPr>
              <a:t>Системное программное обеспечение.</a:t>
            </a:r>
            <a:endParaRPr lang="ru-RU" sz="36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accent1">
                  <a:lumMod val="50000"/>
                </a:schemeClr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Цели урока: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дать преставление о составе программного обеспечения компьютера: </a:t>
            </a:r>
          </a:p>
          <a:p>
            <a:pPr lvl="0"/>
            <a:r>
              <a:rPr lang="ru-RU" dirty="0"/>
              <a:t>назначении системного ПО, назначение ОС и программ, которые относятся к системному ПО;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6659563" y="4941888"/>
            <a:ext cx="1943100" cy="12954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Прикладное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программное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обеспечение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331913" y="4870450"/>
            <a:ext cx="1943100" cy="12954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Системное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программное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обеспечение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63938" y="4941888"/>
            <a:ext cx="2736850" cy="12954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Системы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программирования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6388" name="Заголовок 2"/>
          <p:cNvSpPr>
            <a:spLocks noGrp="1"/>
          </p:cNvSpPr>
          <p:nvPr>
            <p:ph type="title"/>
          </p:nvPr>
        </p:nvSpPr>
        <p:spPr>
          <a:xfrm>
            <a:off x="971550" y="188913"/>
            <a:ext cx="7632700" cy="79216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4000" smtClean="0">
                <a:latin typeface="Arial" charset="0"/>
                <a:cs typeface="Arial" charset="0"/>
              </a:rPr>
              <a:t>Программное обеспечение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116013" y="1125538"/>
            <a:ext cx="7704137" cy="2647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+mn-lt"/>
              </a:rPr>
              <a:t>Программа</a:t>
            </a:r>
            <a:r>
              <a:rPr lang="ru-RU" sz="2400" dirty="0">
                <a:latin typeface="+mn-lt"/>
              </a:rPr>
              <a:t> - это описание на формальном языке, «понятном» компьютеру, последовательности действий, которые необходимо выполнить над данными для решения поставленной задачи. </a:t>
            </a:r>
          </a:p>
          <a:p>
            <a:pPr indent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Совокупность  всех программ, предназначенных для выполнения на компьютере, называют </a:t>
            </a:r>
            <a:r>
              <a:rPr lang="ru-RU" sz="2400" b="1" i="1" dirty="0">
                <a:latin typeface="+mn-lt"/>
              </a:rPr>
              <a:t>программным обеспечением</a:t>
            </a:r>
            <a:r>
              <a:rPr lang="ru-RU" sz="2400" dirty="0">
                <a:latin typeface="+mn-lt"/>
              </a:rPr>
              <a:t> (ПО) компьютера</a:t>
            </a:r>
            <a:r>
              <a:rPr lang="ru-RU" dirty="0">
                <a:latin typeface="+mn-lt"/>
              </a:rPr>
              <a:t>.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987675" y="4581525"/>
            <a:ext cx="2016125" cy="2889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 flipH="1" flipV="1">
            <a:off x="4932363" y="4581525"/>
            <a:ext cx="2303462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4932363" y="4581525"/>
            <a:ext cx="0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203575" y="3933825"/>
            <a:ext cx="3602038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Компьютерные программы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" grpId="0" animBg="1"/>
      <p:bldP spid="3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2"/>
          <p:cNvSpPr>
            <a:spLocks/>
          </p:cNvSpPr>
          <p:nvPr/>
        </p:nvSpPr>
        <p:spPr bwMode="auto">
          <a:xfrm>
            <a:off x="971550" y="188913"/>
            <a:ext cx="76327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>
                <a:solidFill>
                  <a:schemeClr val="tx2"/>
                </a:solidFill>
                <a:latin typeface="Calibri" pitchFamily="34" charset="0"/>
              </a:rPr>
              <a:t>Системное программное обеспечение</a:t>
            </a:r>
          </a:p>
        </p:txBody>
      </p:sp>
      <p:sp>
        <p:nvSpPr>
          <p:cNvPr id="18434" name="Text Box 12"/>
          <p:cNvSpPr txBox="1">
            <a:spLocks noChangeArrowheads="1"/>
          </p:cNvSpPr>
          <p:nvPr/>
        </p:nvSpPr>
        <p:spPr bwMode="auto">
          <a:xfrm>
            <a:off x="1116013" y="1052513"/>
            <a:ext cx="7848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400" b="1" i="1">
                <a:latin typeface="Calibri" pitchFamily="34" charset="0"/>
              </a:rPr>
              <a:t>Системное программное обеспечение</a:t>
            </a:r>
            <a:r>
              <a:rPr lang="ru-RU" sz="2400">
                <a:latin typeface="Calibri" pitchFamily="34" charset="0"/>
              </a:rPr>
              <a:t> включает в себя операционную систему и сервисные программы.</a:t>
            </a:r>
          </a:p>
        </p:txBody>
      </p:sp>
      <p:sp>
        <p:nvSpPr>
          <p:cNvPr id="18436" name="Text Box 12"/>
          <p:cNvSpPr txBox="1">
            <a:spLocks noChangeArrowheads="1"/>
          </p:cNvSpPr>
          <p:nvPr/>
        </p:nvSpPr>
        <p:spPr bwMode="auto">
          <a:xfrm>
            <a:off x="1116013" y="2276475"/>
            <a:ext cx="7848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400" b="1" i="1">
                <a:latin typeface="Calibri" pitchFamily="34" charset="0"/>
              </a:rPr>
              <a:t>Операционная система</a:t>
            </a:r>
            <a:r>
              <a:rPr lang="ru-RU" sz="2400">
                <a:latin typeface="Calibri" pitchFamily="34" charset="0"/>
              </a:rPr>
              <a:t> - это комплекс программ, обеспечивающих совместное функционирование всех устройств компьютера и предоставляющих пользователю доступ к ресурсам компьютера.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6659563" y="4941888"/>
            <a:ext cx="1943100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объекты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411413" y="4941888"/>
            <a:ext cx="1943100" cy="7905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Аппаратные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объекты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3348038" y="4581525"/>
            <a:ext cx="1655762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 flipH="1" flipV="1">
            <a:off x="4932363" y="4581525"/>
            <a:ext cx="2303462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203575" y="3933825"/>
            <a:ext cx="3602038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Компьютер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16013" y="6021388"/>
            <a:ext cx="1943100" cy="64611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Устройства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ввода и вывода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659563" y="5876925"/>
            <a:ext cx="1943100" cy="64611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Программы 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данные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03575" y="6019800"/>
            <a:ext cx="3154363" cy="64611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Устройства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FFFF"/>
                </a:solidFill>
                <a:latin typeface="Arial" charset="0"/>
                <a:cs typeface="Arial" charset="0"/>
              </a:rPr>
              <a:t>обработки и хранения</a:t>
            </a: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7524750" y="5589588"/>
            <a:ext cx="0" cy="358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V="1">
            <a:off x="2555875" y="5734050"/>
            <a:ext cx="720725" cy="287338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H="1" flipV="1">
            <a:off x="3276600" y="5734050"/>
            <a:ext cx="574675" cy="287338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2195513" y="451008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V="1">
            <a:off x="4859338" y="451008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flipV="1">
            <a:off x="7885113" y="451008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31913" y="3789363"/>
            <a:ext cx="1727200" cy="7191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Аппаратный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интерфейс</a:t>
            </a: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276600" y="3789363"/>
            <a:ext cx="3095625" cy="7191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Аппаратно-программный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интерфейс</a:t>
            </a: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659563" y="3789363"/>
            <a:ext cx="2305050" cy="7191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Пользовательский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интерфейс</a:t>
            </a: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1116013" y="1701800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400">
                <a:latin typeface="Calibri" pitchFamily="34" charset="0"/>
              </a:rPr>
              <a:t>Средства, обеспечивающие взаимосвязь между объектами этой системы, называют </a:t>
            </a:r>
            <a:r>
              <a:rPr lang="ru-RU" sz="2400" b="1">
                <a:latin typeface="Calibri" pitchFamily="34" charset="0"/>
              </a:rPr>
              <a:t>интерфейсом.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1042988" y="981075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400">
                <a:latin typeface="Calibri" pitchFamily="34" charset="0"/>
              </a:rPr>
              <a:t>Компьютер является частью системы «человек - компьютер».</a:t>
            </a:r>
            <a:r>
              <a:rPr lang="ru-RU">
                <a:latin typeface="Calibri" pitchFamily="34" charset="0"/>
              </a:rPr>
              <a:t>  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6732588" y="4941888"/>
            <a:ext cx="2160587" cy="12954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Средства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взаимодействия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человека 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компьютера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635375" y="4941888"/>
            <a:ext cx="2736850" cy="172878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Средства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взаимодействия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аппаратного 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программного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обеспечения</a:t>
            </a: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 flipV="1">
            <a:off x="2700338" y="3429000"/>
            <a:ext cx="2232025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 flipH="1" flipV="1">
            <a:off x="4860925" y="3429000"/>
            <a:ext cx="2447925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3132138" y="2781300"/>
            <a:ext cx="3602037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Интерфейс 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116013" y="4941888"/>
            <a:ext cx="2160587" cy="15113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Средства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взаимодействия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между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устройствами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компьютера</a:t>
            </a:r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 flipV="1">
            <a:off x="4787900" y="3429000"/>
            <a:ext cx="0" cy="3603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18466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3284538"/>
            <a:ext cx="1500187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8" name="Picture 3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2852738"/>
            <a:ext cx="2662237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9" name="Picture 3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5" y="3214688"/>
            <a:ext cx="1781175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0" name="Text Box 38"/>
          <p:cNvSpPr txBox="1">
            <a:spLocks noChangeArrowheads="1"/>
          </p:cNvSpPr>
          <p:nvPr/>
        </p:nvSpPr>
        <p:spPr bwMode="auto">
          <a:xfrm>
            <a:off x="1116013" y="1196975"/>
            <a:ext cx="78486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000">
                <a:latin typeface="Calibri" pitchFamily="34" charset="0"/>
              </a:rPr>
              <a:t>В </a:t>
            </a:r>
            <a:r>
              <a:rPr lang="ru-RU" sz="2000" b="1">
                <a:latin typeface="Calibri" pitchFamily="34" charset="0"/>
              </a:rPr>
              <a:t>операционную систему</a:t>
            </a:r>
            <a:r>
              <a:rPr lang="ru-RU" sz="2000">
                <a:latin typeface="Calibri" pitchFamily="34" charset="0"/>
              </a:rPr>
              <a:t> входят программы, поддерживающие диалог пользователя с компьютером: желая произвести некоторое действие, человек даёт ОС соответствующую команду. </a:t>
            </a:r>
          </a:p>
          <a:p>
            <a:pPr indent="182563" algn="just"/>
            <a:r>
              <a:rPr lang="ru-RU" sz="2000">
                <a:latin typeface="Calibri" pitchFamily="34" charset="0"/>
              </a:rPr>
              <a:t>Наиболее распространённые ОС для персональных компьютеров:</a:t>
            </a:r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1116013" y="4797425"/>
            <a:ext cx="1655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Calibri" pitchFamily="34" charset="0"/>
              </a:rPr>
              <a:t>Windows</a:t>
            </a:r>
            <a:endParaRPr lang="ru-RU" sz="2000">
              <a:latin typeface="Calibri" pitchFamily="34" charset="0"/>
            </a:endParaRPr>
          </a:p>
        </p:txBody>
      </p:sp>
      <p:sp>
        <p:nvSpPr>
          <p:cNvPr id="18473" name="Text Box 41"/>
          <p:cNvSpPr txBox="1">
            <a:spLocks noChangeArrowheads="1"/>
          </p:cNvSpPr>
          <p:nvPr/>
        </p:nvSpPr>
        <p:spPr bwMode="auto">
          <a:xfrm>
            <a:off x="7092950" y="4581525"/>
            <a:ext cx="1655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Calibri" pitchFamily="34" charset="0"/>
              </a:rPr>
              <a:t>Linux</a:t>
            </a:r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1000"/>
                                        <p:tgtEl>
                                          <p:spTgt spid="18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18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1000"/>
                                        <p:tgtEl>
                                          <p:spTgt spid="18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1000"/>
                                        <p:tgtEl>
                                          <p:spTgt spid="18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10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000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10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000"/>
                            </p:stCondLst>
                            <p:childTnLst>
                              <p:par>
                                <p:cTn id="1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10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0"/>
                            </p:stCondLst>
                            <p:childTnLst>
                              <p:par>
                                <p:cTn id="2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10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6000"/>
                            </p:stCondLst>
                            <p:childTnLst>
                              <p:par>
                                <p:cTn id="2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10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allAtOnce"/>
      <p:bldP spid="18436" grpId="0" build="allAtOnce"/>
      <p:bldP spid="24" grpId="0" animBg="1"/>
      <p:bldP spid="24" grpId="1" animBg="1"/>
      <p:bldP spid="2" grpId="0" animBg="1"/>
      <p:bldP spid="2" grpId="1" animBg="1"/>
      <p:bldP spid="23" grpId="0" animBg="1"/>
      <p:bldP spid="2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457" grpId="0" build="allAtOnce"/>
      <p:bldP spid="18458" grpId="0" build="allAtOnce"/>
      <p:bldP spid="15" grpId="0" animBg="1"/>
      <p:bldP spid="15" grpId="1" animBg="1"/>
      <p:bldP spid="3" grpId="0" animBg="1"/>
      <p:bldP spid="3" grpId="1" animBg="1"/>
      <p:bldP spid="18" grpId="0" animBg="1"/>
      <p:bldP spid="18" grpId="1" animBg="1"/>
      <p:bldP spid="19" grpId="0" animBg="1"/>
      <p:bldP spid="19" grpId="1" animBg="1"/>
      <p:bldP spid="18471" grpId="0"/>
      <p:bldP spid="184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4716463" y="5805488"/>
            <a:ext cx="1906587" cy="5048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ОЗУ</a:t>
            </a:r>
          </a:p>
        </p:txBody>
      </p:sp>
      <p:sp>
        <p:nvSpPr>
          <p:cNvPr id="18434" name="Заголовок 2"/>
          <p:cNvSpPr>
            <a:spLocks/>
          </p:cNvSpPr>
          <p:nvPr/>
        </p:nvSpPr>
        <p:spPr bwMode="auto">
          <a:xfrm>
            <a:off x="1116013" y="188913"/>
            <a:ext cx="76327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200" b="1">
                <a:solidFill>
                  <a:schemeClr val="tx2"/>
                </a:solidFill>
                <a:latin typeface="Calibri" pitchFamily="34" charset="0"/>
              </a:rPr>
              <a:t>Загрузка компьютера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116013" y="836613"/>
            <a:ext cx="7848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400" b="1" i="1">
                <a:latin typeface="Calibri" pitchFamily="34" charset="0"/>
              </a:rPr>
              <a:t>Загрузка компьютера</a:t>
            </a:r>
            <a:r>
              <a:rPr lang="ru-RU" sz="2400">
                <a:latin typeface="Calibri" pitchFamily="34" charset="0"/>
              </a:rPr>
              <a:t> - это последовательная загрузка программ операционной системы из долговременной памяти (жёсткого или оптического диска) в оперативную память компьютера.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187450" y="2565400"/>
            <a:ext cx="2952750" cy="3671888"/>
          </a:xfrm>
          <a:prstGeom prst="rect">
            <a:avLst/>
          </a:prstGeom>
          <a:solidFill>
            <a:schemeClr val="accent1"/>
          </a:solidFill>
          <a:ln w="76200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0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7019925" y="5516563"/>
            <a:ext cx="1943100" cy="10080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Диск 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программой-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загрузчиком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500563" y="3644900"/>
            <a:ext cx="2230437" cy="15843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Тестирование 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настройка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аппаратных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средств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1476375" y="2708275"/>
            <a:ext cx="2376488" cy="431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Компьютер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331913" y="3213100"/>
            <a:ext cx="2519362" cy="2736850"/>
          </a:xfrm>
          <a:prstGeom prst="rect">
            <a:avLst/>
          </a:prstGeom>
          <a:solidFill>
            <a:schemeClr val="accent1"/>
          </a:solidFill>
          <a:ln w="76200" algn="ctr">
            <a:solidFill>
              <a:schemeClr val="bg1"/>
            </a:solidFill>
            <a:prstDash val="sysDot"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1908175" y="3284538"/>
            <a:ext cx="1295400" cy="431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ПЗУ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979613" y="3860800"/>
            <a:ext cx="11525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FFFFFF"/>
                </a:solidFill>
                <a:latin typeface="Arial" charset="0"/>
                <a:cs typeface="Arial" charset="0"/>
              </a:rPr>
              <a:t>BIOS</a:t>
            </a:r>
            <a:endParaRPr lang="ru-RU" sz="20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47813" y="4508500"/>
            <a:ext cx="2016125" cy="1225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тестирования</a:t>
            </a:r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H="1" flipV="1">
            <a:off x="3708400" y="4437063"/>
            <a:ext cx="792163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 flipH="1" flipV="1">
            <a:off x="6732588" y="4508500"/>
            <a:ext cx="287337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rot="5400000" flipH="1" flipV="1">
            <a:off x="7739856" y="5301457"/>
            <a:ext cx="433387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019925" y="3860800"/>
            <a:ext cx="1906588" cy="12239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Поиск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начального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загрузчика</a:t>
            </a: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rot="10800000" flipH="1">
            <a:off x="6586538" y="6094413"/>
            <a:ext cx="433387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24" grpId="0" animBg="1"/>
      <p:bldP spid="2" grpId="0" animBg="1"/>
      <p:bldP spid="19470" grpId="0" animBg="1"/>
      <p:bldP spid="26" grpId="0" animBg="1"/>
      <p:bldP spid="19478" grpId="0" animBg="1"/>
      <p:bldP spid="3" grpId="0" animBg="1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2"/>
          <p:cNvSpPr>
            <a:spLocks/>
          </p:cNvSpPr>
          <p:nvPr/>
        </p:nvSpPr>
        <p:spPr bwMode="auto">
          <a:xfrm>
            <a:off x="1116013" y="188913"/>
            <a:ext cx="76327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200" b="1">
                <a:solidFill>
                  <a:schemeClr val="tx2"/>
                </a:solidFill>
                <a:latin typeface="Calibri" pitchFamily="34" charset="0"/>
              </a:rPr>
              <a:t>Сервисные программы</a:t>
            </a:r>
          </a:p>
        </p:txBody>
      </p: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1042988" y="2852738"/>
            <a:ext cx="3105150" cy="1676400"/>
            <a:chOff x="703" y="2024"/>
            <a:chExt cx="2001" cy="1056"/>
          </a:xfrm>
        </p:grpSpPr>
        <p:pic>
          <p:nvPicPr>
            <p:cNvPr id="19491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8" y="2024"/>
              <a:ext cx="1956" cy="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92" name="Rectangle 8"/>
            <p:cNvSpPr>
              <a:spLocks noChangeArrowheads="1"/>
            </p:cNvSpPr>
            <p:nvPr/>
          </p:nvSpPr>
          <p:spPr bwMode="auto">
            <a:xfrm>
              <a:off x="703" y="2024"/>
              <a:ext cx="1996" cy="10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1042988" y="4652963"/>
            <a:ext cx="3097212" cy="914400"/>
            <a:chOff x="2835" y="1933"/>
            <a:chExt cx="1926" cy="576"/>
          </a:xfrm>
        </p:grpSpPr>
        <p:pic>
          <p:nvPicPr>
            <p:cNvPr id="19489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5" y="1933"/>
              <a:ext cx="192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90" name="Rectangle 9"/>
            <p:cNvSpPr>
              <a:spLocks noChangeArrowheads="1"/>
            </p:cNvSpPr>
            <p:nvPr/>
          </p:nvSpPr>
          <p:spPr bwMode="auto">
            <a:xfrm>
              <a:off x="2835" y="1933"/>
              <a:ext cx="1905" cy="5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9" name="Group 12"/>
          <p:cNvGrpSpPr>
            <a:grpSpLocks/>
          </p:cNvGrpSpPr>
          <p:nvPr/>
        </p:nvGrpSpPr>
        <p:grpSpPr bwMode="auto">
          <a:xfrm>
            <a:off x="1042988" y="5661025"/>
            <a:ext cx="3095625" cy="939800"/>
            <a:chOff x="2971" y="2568"/>
            <a:chExt cx="1950" cy="592"/>
          </a:xfrm>
        </p:grpSpPr>
        <p:pic>
          <p:nvPicPr>
            <p:cNvPr id="19487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71" y="2614"/>
              <a:ext cx="1914" cy="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88" name="Rectangle 10"/>
            <p:cNvSpPr>
              <a:spLocks noChangeArrowheads="1"/>
            </p:cNvSpPr>
            <p:nvPr/>
          </p:nvSpPr>
          <p:spPr bwMode="auto">
            <a:xfrm>
              <a:off x="2971" y="2568"/>
              <a:ext cx="1950" cy="5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563938" y="836613"/>
            <a:ext cx="2230437" cy="863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Сервисные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программы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187450" y="1484313"/>
            <a:ext cx="2230438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Обслуживание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дисков</a:t>
            </a:r>
          </a:p>
        </p:txBody>
      </p:sp>
      <p:pic>
        <p:nvPicPr>
          <p:cNvPr id="3790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1987550"/>
            <a:ext cx="814387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8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088" y="1989138"/>
            <a:ext cx="706437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6084888" y="2708275"/>
            <a:ext cx="122396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>
                <a:latin typeface="Calibri" pitchFamily="34" charset="0"/>
              </a:rPr>
              <a:t>Winrar</a:t>
            </a:r>
            <a:endParaRPr lang="ru-RU">
              <a:latin typeface="Calibri" pitchFamily="34" charset="0"/>
            </a:endParaRPr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7596188" y="2708275"/>
            <a:ext cx="122396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>
                <a:latin typeface="Calibri" pitchFamily="34" charset="0"/>
              </a:rPr>
              <a:t>Winzip</a:t>
            </a:r>
            <a:endParaRPr lang="ru-RU">
              <a:latin typeface="Calibri" pitchFamily="34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372225" y="1341438"/>
            <a:ext cx="2230438" cy="3603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Архиваторы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372225" y="3068638"/>
            <a:ext cx="2230438" cy="5762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Антивирусные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программы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372225" y="4868863"/>
            <a:ext cx="2519363" cy="5762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Коммуникационные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программы</a:t>
            </a:r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6084888" y="4508500"/>
            <a:ext cx="122396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>
                <a:latin typeface="Calibri" pitchFamily="34" charset="0"/>
              </a:rPr>
              <a:t>DrWeb</a:t>
            </a:r>
            <a:endParaRPr lang="ru-RU">
              <a:latin typeface="Calibri" pitchFamily="34" charset="0"/>
            </a:endParaRPr>
          </a:p>
        </p:txBody>
      </p:sp>
      <p:pic>
        <p:nvPicPr>
          <p:cNvPr id="37917" name="Picture 2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950" y="3789363"/>
            <a:ext cx="938213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8" name="Picture 3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8F7FC"/>
              </a:clrFrom>
              <a:clrTo>
                <a:srgbClr val="F8F7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3888" y="3789363"/>
            <a:ext cx="66198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8101013" y="4508500"/>
            <a:ext cx="104298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>
                <a:latin typeface="Calibri" pitchFamily="34" charset="0"/>
              </a:rPr>
              <a:t>Avast</a:t>
            </a:r>
            <a:endParaRPr lang="ru-RU">
              <a:latin typeface="Calibri" pitchFamily="34" charset="0"/>
            </a:endParaRPr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rot="10800000" flipH="1">
            <a:off x="2627313" y="1196975"/>
            <a:ext cx="938212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rot="10800000" flipH="1">
            <a:off x="5795963" y="1196975"/>
            <a:ext cx="21590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rot="10800000" flipH="1">
            <a:off x="6011863" y="1196975"/>
            <a:ext cx="0" cy="3960813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rot="10800000" flipH="1">
            <a:off x="6011863" y="1484313"/>
            <a:ext cx="36195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rot="10800000" flipH="1">
            <a:off x="6011863" y="3357563"/>
            <a:ext cx="36195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rot="10800000" flipH="1">
            <a:off x="6011863" y="5157788"/>
            <a:ext cx="36195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rot="10800000" flipH="1">
            <a:off x="4500563" y="1989138"/>
            <a:ext cx="0" cy="4176712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" name="Line 28"/>
          <p:cNvSpPr>
            <a:spLocks noChangeShapeType="1"/>
          </p:cNvSpPr>
          <p:nvPr/>
        </p:nvSpPr>
        <p:spPr bwMode="auto">
          <a:xfrm rot="10800000" flipH="1">
            <a:off x="4140200" y="3644900"/>
            <a:ext cx="36195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3" name="Line 28"/>
          <p:cNvSpPr>
            <a:spLocks noChangeShapeType="1"/>
          </p:cNvSpPr>
          <p:nvPr/>
        </p:nvSpPr>
        <p:spPr bwMode="auto">
          <a:xfrm rot="10800000" flipH="1">
            <a:off x="4140200" y="5013325"/>
            <a:ext cx="36195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 rot="10800000" flipH="1">
            <a:off x="4140200" y="6165850"/>
            <a:ext cx="361950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 rot="10800000" flipH="1">
            <a:off x="2627313" y="1196975"/>
            <a:ext cx="0" cy="287338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 rot="10800000" flipH="1">
            <a:off x="3419475" y="1989138"/>
            <a:ext cx="1081088" cy="0"/>
          </a:xfrm>
          <a:prstGeom prst="lin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37936" name="Picture 4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7763" y="3789363"/>
            <a:ext cx="7588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3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  <p:bldP spid="37909" grpId="0"/>
      <p:bldP spid="37910" grpId="0"/>
      <p:bldP spid="3" grpId="0" animBg="1"/>
      <p:bldP spid="4" grpId="0" animBg="1"/>
      <p:bldP spid="5" grpId="0" animBg="1"/>
      <p:bldP spid="37916" grpId="0"/>
      <p:bldP spid="379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1" name="Picture 17" descr="10102004190732_M434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1013" y="5300663"/>
            <a:ext cx="762000" cy="1149350"/>
          </a:xfrm>
          <a:prstGeom prst="rect">
            <a:avLst/>
          </a:prstGeom>
          <a:noFill/>
        </p:spPr>
      </p:pic>
      <p:pic>
        <p:nvPicPr>
          <p:cNvPr id="16402" name="Picture 18" descr="10102004190732_M434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4581525"/>
            <a:ext cx="1047750" cy="1584325"/>
          </a:xfrm>
          <a:prstGeom prst="rect">
            <a:avLst/>
          </a:prstGeom>
          <a:noFill/>
        </p:spPr>
      </p:pic>
      <p:pic>
        <p:nvPicPr>
          <p:cNvPr id="16403" name="Picture 19" descr="10102004190732_M434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525" y="3860800"/>
            <a:ext cx="1381125" cy="2085975"/>
          </a:xfrm>
          <a:prstGeom prst="rect">
            <a:avLst/>
          </a:prstGeom>
          <a:noFill/>
        </p:spPr>
      </p:pic>
      <p:pic>
        <p:nvPicPr>
          <p:cNvPr id="16404" name="Picture 20" descr="10102004190732_M434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0200" y="2781300"/>
            <a:ext cx="1762125" cy="2663825"/>
          </a:xfrm>
          <a:prstGeom prst="rect">
            <a:avLst/>
          </a:prstGeom>
          <a:noFill/>
        </p:spPr>
      </p:pic>
      <p:pic>
        <p:nvPicPr>
          <p:cNvPr id="16405" name="Picture 21" descr="10102004190732_M434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1412875"/>
            <a:ext cx="2143125" cy="3238500"/>
          </a:xfrm>
          <a:prstGeom prst="rect">
            <a:avLst/>
          </a:prstGeom>
          <a:noFill/>
        </p:spPr>
      </p:pic>
      <p:pic>
        <p:nvPicPr>
          <p:cNvPr id="16406" name="Picture 22" descr="10102004190732_M434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88913"/>
            <a:ext cx="2714625" cy="4103687"/>
          </a:xfrm>
          <a:prstGeom prst="rect">
            <a:avLst/>
          </a:prstGeom>
          <a:noFill/>
        </p:spPr>
      </p:pic>
      <p:pic>
        <p:nvPicPr>
          <p:cNvPr id="16410" name="Picture 2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atreshki_r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571868" y="285728"/>
            <a:ext cx="5400684" cy="939784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Отдохни!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4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7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4000"/>
                            </p:stCondLst>
                            <p:childTnLst>
                              <p:par>
                                <p:cTn id="124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8000"/>
                            </p:stCondLst>
                            <p:childTnLst>
                              <p:par>
                                <p:cTn id="1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21944 -0.1310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0" y="-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55556E-6 L -0.40156 -0.29399 " pathEditMode="relative" ptsTypes="AA">
                                      <p:cBhvr>
                                        <p:cTn id="135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75 0.07893 L -0.54809 -0.40394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00" y="-2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812 -0.06296 L -0.67153 -0.5041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-0.77951 -0.57755 " pathEditMode="relative" ptsTypes="AA">
                                      <p:cBhvr>
                                        <p:cTn id="144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0000"/>
                            </p:stCondLst>
                            <p:childTnLst>
                              <p:par>
                                <p:cTn id="1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1000"/>
                            </p:stCondLst>
                            <p:childTnLst>
                              <p:par>
                                <p:cTn id="1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2000"/>
                            </p:stCondLst>
                            <p:childTnLst>
                              <p:par>
                                <p:cTn id="1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3000"/>
                            </p:stCondLst>
                            <p:childTnLst>
                              <p:par>
                                <p:cTn id="1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4000"/>
                            </p:stCondLst>
                            <p:childTnLst>
                              <p:par>
                                <p:cTn id="1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00"/>
                            </p:stCondLst>
                            <p:childTnLst>
                              <p:par>
                                <p:cTn id="1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6000"/>
                            </p:stCondLst>
                            <p:childTnLst>
                              <p:par>
                                <p:cTn id="17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8000"/>
                            </p:stCondLst>
                            <p:childTnLst>
                              <p:par>
                                <p:cTn id="17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00"/>
                            </p:stCondLst>
                            <p:childTnLst>
                              <p:par>
                                <p:cTn id="18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2000"/>
                            </p:stCondLst>
                            <p:childTnLst>
                              <p:par>
                                <p:cTn id="18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4000"/>
                            </p:stCondLst>
                            <p:childTnLst>
                              <p:par>
                                <p:cTn id="19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6000"/>
                            </p:stCondLst>
                            <p:childTnLst>
                              <p:par>
                                <p:cTn id="19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8000"/>
                            </p:stCondLst>
                            <p:childTnLst>
                              <p:par>
                                <p:cTn id="20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1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0000"/>
                            </p:stCondLst>
                            <p:childTnLst>
                              <p:par>
                                <p:cTn id="2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2000"/>
                            </p:stCondLst>
                            <p:childTnLst>
                              <p:par>
                                <p:cTn id="2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7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4000"/>
                            </p:stCondLst>
                            <p:childTnLst>
                              <p:par>
                                <p:cTn id="20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6000"/>
                            </p:stCondLst>
                            <p:childTnLst>
                              <p:par>
                                <p:cTn id="2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3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8000"/>
                            </p:stCondLst>
                            <p:childTnLst>
                              <p:par>
                                <p:cTn id="2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70000"/>
                            </p:stCondLst>
                            <p:childTnLst>
                              <p:par>
                                <p:cTn id="218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9" dur="20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2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20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20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4000"/>
                            </p:stCondLst>
                            <p:childTnLst>
                              <p:par>
                                <p:cTn id="236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7" dur="20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20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6000"/>
                            </p:stCondLst>
                            <p:childTnLst>
                              <p:par>
                                <p:cTn id="245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20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20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78000"/>
                            </p:stCondLst>
                            <p:childTnLst>
                              <p:par>
                                <p:cTn id="254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2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0000"/>
                            </p:stCondLst>
                            <p:childTnLst>
                              <p:par>
                                <p:cTn id="263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89 -0.00509 L 0.54062 -0.00509 L 0.54062 0.37014 L 0.13889 0.37014 L 0.13889 -0.00509 Z " pathEditMode="relative" rAng="0" ptsTypes="FFFFF">
                                      <p:cBhvr>
                                        <p:cTn id="264" dur="3000" spd="-100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1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9000"/>
                            </p:stCondLst>
                            <p:childTnLst>
                              <p:par>
                                <p:cTn id="26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7" dur="3000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3000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Выполни задание в рабочей тетради.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571472" y="2571744"/>
            <a:ext cx="4043362" cy="971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РТ. № 104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785926"/>
            <a:ext cx="2571768" cy="3472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844824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п.2.3.1,2.3.2 читать, определения учить, вопросы №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1-8 на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стр.79, тестовые вопросы  № 11-13 на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стр.103, №106 в РТ. Дополнительное задание: № 107 в РТ.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>
          <a:xfrm>
            <a:off x="1042988" y="188913"/>
            <a:ext cx="7643812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cs typeface="Arial" charset="0"/>
              </a:rPr>
              <a:t>Самое главное</a:t>
            </a:r>
          </a:p>
        </p:txBody>
      </p:sp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395288" y="969963"/>
            <a:ext cx="8424862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Совокупность всех программ, предназначенных для выполнения на компьютере, называют </a:t>
            </a:r>
            <a:r>
              <a:rPr lang="ru-RU" b="1" i="1" dirty="0">
                <a:latin typeface="+mn-lt"/>
              </a:rPr>
              <a:t>программным обеспечением (ПО).</a:t>
            </a:r>
          </a:p>
          <a:p>
            <a:pPr indent="182563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По функциональному назначению различают: системное ПО, прикладное ПО, системы программирования.</a:t>
            </a:r>
          </a:p>
          <a:p>
            <a:pPr indent="182563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i="1" dirty="0">
                <a:latin typeface="+mn-lt"/>
              </a:rPr>
              <a:t>Системное ПО </a:t>
            </a:r>
            <a:r>
              <a:rPr lang="ru-RU" dirty="0">
                <a:latin typeface="+mn-lt"/>
              </a:rPr>
              <a:t>включает в себя операционную систему и сервисные программы.</a:t>
            </a:r>
          </a:p>
          <a:p>
            <a:pPr indent="182563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i="1" dirty="0">
                <a:latin typeface="+mn-lt"/>
              </a:rPr>
              <a:t>Система программирования</a:t>
            </a:r>
            <a:r>
              <a:rPr lang="ru-RU" dirty="0">
                <a:latin typeface="+mn-lt"/>
              </a:rPr>
              <a:t> - это комплекс программных средств, предназначенных для разработки компьютерных программ на </a:t>
            </a:r>
            <a:r>
              <a:rPr lang="ru-RU" b="1" i="1" dirty="0">
                <a:latin typeface="+mn-lt"/>
              </a:rPr>
              <a:t>языке программирования</a:t>
            </a:r>
            <a:r>
              <a:rPr lang="ru-RU" dirty="0">
                <a:latin typeface="+mn-lt"/>
              </a:rPr>
              <a:t>.</a:t>
            </a:r>
          </a:p>
          <a:p>
            <a:pPr indent="182563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Программы, с помощью которых пользователь может решать информационные задачи, не прибегая к программированию, принято называть </a:t>
            </a:r>
            <a:r>
              <a:rPr lang="ru-RU" b="1" i="1" dirty="0">
                <a:latin typeface="+mn-lt"/>
              </a:rPr>
              <a:t>прикладными программами</a:t>
            </a:r>
            <a:r>
              <a:rPr lang="ru-RU" dirty="0">
                <a:latin typeface="+mn-lt"/>
              </a:rPr>
              <a:t> или </a:t>
            </a:r>
            <a:r>
              <a:rPr lang="ru-RU" b="1" i="1" dirty="0">
                <a:latin typeface="+mn-lt"/>
              </a:rPr>
              <a:t>приложениями</a:t>
            </a:r>
            <a:r>
              <a:rPr lang="ru-RU">
                <a:latin typeface="+mn-lt"/>
              </a:rPr>
              <a:t>. 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50825" y="1125538"/>
            <a:ext cx="8677275" cy="533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6700" algn="just">
              <a:buFont typeface="Arial" pitchFamily="34" charset="0"/>
              <a:buChar char="•"/>
              <a:tabLst>
                <a:tab pos="6456363" algn="l"/>
              </a:tabLst>
            </a:pPr>
            <a:r>
              <a:rPr lang="ru-RU" sz="2400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У каждого ученика на столе карточки (зеленая, желтая, красная). Уходя из класса, нужно оставить на столе учителя одну из них:</a:t>
            </a:r>
          </a:p>
          <a:p>
            <a:pPr indent="266700" algn="just">
              <a:spcBef>
                <a:spcPct val="40000"/>
              </a:spcBef>
              <a:buFont typeface="Arial" pitchFamily="34" charset="0"/>
              <a:buChar char="•"/>
              <a:tabLst>
                <a:tab pos="6456363" algn="l"/>
              </a:tabLst>
            </a:pP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Зеленая</a:t>
            </a:r>
            <a:r>
              <a:rPr lang="ru-RU" sz="2400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 – Я удовлетворен уроком, урок был полезен для меня, </a:t>
            </a:r>
            <a:r>
              <a:rPr lang="ru-RU" sz="240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я много и </a:t>
            </a:r>
            <a:r>
              <a:rPr lang="ru-RU" sz="2400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с пользой работал на уроке получил заслуженную оценку, я понимал все, о чем говорилось на уроке.</a:t>
            </a:r>
          </a:p>
          <a:p>
            <a:pPr indent="266700" algn="just">
              <a:spcBef>
                <a:spcPct val="40000"/>
              </a:spcBef>
              <a:buFont typeface="Arial" pitchFamily="34" charset="0"/>
              <a:buChar char="•"/>
              <a:tabLst>
                <a:tab pos="6456363" algn="l"/>
              </a:tabLst>
            </a:pPr>
            <a:r>
              <a:rPr lang="ru-RU" sz="24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 Желтая</a:t>
            </a:r>
            <a:r>
              <a:rPr lang="ru-RU" sz="2400" b="1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- Урок был интересен, я принимал в нем активное участие, урок был в определенной степени полезен для меня, я отвечал с места, я сумел выполнить ряд заданий, мне было на уроке достаточно комфортно.</a:t>
            </a:r>
          </a:p>
          <a:p>
            <a:pPr indent="266700" algn="just">
              <a:spcBef>
                <a:spcPct val="40000"/>
              </a:spcBef>
              <a:buFont typeface="Arial" pitchFamily="34" charset="0"/>
              <a:buChar char="•"/>
              <a:tabLst>
                <a:tab pos="6456363" algn="l"/>
              </a:tabLst>
            </a:pPr>
            <a:r>
              <a:rPr lang="ru-RU" sz="2400" b="1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Красная</a:t>
            </a:r>
            <a:r>
              <a:rPr lang="ru-RU" sz="2400" dirty="0" smtClean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 - Пользы от урока я получил мало, я не очень понимал, о чем идет речь, мне это не очень нужно, к ответам на уроке я не был готов.</a:t>
            </a:r>
            <a:endParaRPr lang="ru-RU" sz="2400" dirty="0">
              <a:solidFill>
                <a:srgbClr val="4C004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68538" y="333375"/>
            <a:ext cx="4032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4C004C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301</TotalTime>
  <Words>583</Words>
  <Application>Microsoft Office PowerPoint</Application>
  <PresentationFormat>Экран (4:3)</PresentationFormat>
  <Paragraphs>114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Даны устройства ПК (картинки), надо поставить в соответствие название устройства </vt:lpstr>
      <vt:lpstr>Самопроверка</vt:lpstr>
      <vt:lpstr>Слайд 3</vt:lpstr>
      <vt:lpstr>Тема урока:</vt:lpstr>
      <vt:lpstr>Цели урока:</vt:lpstr>
      <vt:lpstr>Программное обеспечение</vt:lpstr>
      <vt:lpstr>Слайд 7</vt:lpstr>
      <vt:lpstr>Слайд 8</vt:lpstr>
      <vt:lpstr>Слайд 9</vt:lpstr>
      <vt:lpstr>Отдохни!</vt:lpstr>
      <vt:lpstr>Выполни задание в рабочей тетради.</vt:lpstr>
      <vt:lpstr>Домашнее задание</vt:lpstr>
      <vt:lpstr>Самое главное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PowerWOLF</dc:creator>
  <cp:lastModifiedBy>PowerWOLF</cp:lastModifiedBy>
  <cp:revision>20</cp:revision>
  <dcterms:created xsi:type="dcterms:W3CDTF">2017-06-05T15:12:11Z</dcterms:created>
  <dcterms:modified xsi:type="dcterms:W3CDTF">2017-06-06T13:51:15Z</dcterms:modified>
</cp:coreProperties>
</file>